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5" r:id="rId4"/>
  </p:sldMasterIdLst>
  <p:notesMasterIdLst>
    <p:notesMasterId r:id="rId26"/>
  </p:notesMasterIdLst>
  <p:sldIdLst>
    <p:sldId id="2090" r:id="rId5"/>
    <p:sldId id="2171" r:id="rId6"/>
    <p:sldId id="2173" r:id="rId7"/>
    <p:sldId id="2175" r:id="rId8"/>
    <p:sldId id="2177" r:id="rId9"/>
    <p:sldId id="2178" r:id="rId10"/>
    <p:sldId id="2179" r:id="rId11"/>
    <p:sldId id="2176" r:id="rId12"/>
    <p:sldId id="2091" r:id="rId13"/>
    <p:sldId id="2174" r:id="rId14"/>
    <p:sldId id="2168" r:id="rId15"/>
    <p:sldId id="2180" r:id="rId16"/>
    <p:sldId id="2183" r:id="rId17"/>
    <p:sldId id="2186" r:id="rId18"/>
    <p:sldId id="2187" r:id="rId19"/>
    <p:sldId id="2181" r:id="rId20"/>
    <p:sldId id="2182" r:id="rId21"/>
    <p:sldId id="2184" r:id="rId22"/>
    <p:sldId id="2185" r:id="rId23"/>
    <p:sldId id="2169" r:id="rId24"/>
    <p:sldId id="2170" r:id="rId25"/>
  </p:sldIdLst>
  <p:sldSz cx="9144000" cy="5143500" type="screen16x9"/>
  <p:notesSz cx="6858000" cy="9144000"/>
  <p:embeddedFontLst>
    <p:embeddedFont>
      <p:font typeface="Adobe Garamond Pro" panose="02020502060506020403" charset="0"/>
      <p:regular r:id="rId27"/>
      <p:bold r:id="rId28"/>
      <p:italic r:id="rId29"/>
      <p:boldItalic r:id="rId30"/>
    </p:embeddedFont>
    <p:embeddedFont>
      <p:font typeface="Montserrat" panose="00000500000000000000" pitchFamily="2" charset="0"/>
      <p:regular r:id="rId31"/>
      <p:bold r:id="rId32"/>
      <p:italic r:id="rId33"/>
      <p:boldItalic r:id="rId34"/>
    </p:embeddedFont>
    <p:embeddedFont>
      <p:font typeface="Montserrat Black" panose="00000A00000000000000" pitchFamily="2" charset="0"/>
      <p:bold r:id="rId35"/>
      <p:italic r:id="rId36"/>
      <p:boldItalic r:id="rId37"/>
    </p:embeddedFont>
    <p:embeddedFont>
      <p:font typeface="Montserrat ExtraBold" panose="00000900000000000000" pitchFamily="2" charset="0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584FE0E-F997-2D86-DEA9-04A9D33A326A}" name="Choo, Vera (Mayor's Office)" initials="" userId="S::Vera.Choo@baltimorecity.gov::d233522c-ade6-4bc1-80c3-4c8f2e27c961" providerId="AD"/>
  <p188:author id="{15A7652E-F5E5-EA93-421A-2F56C402E9A4}" name="Lewis, Jane (Law Dept) H." initials="LH" userId="S::janeh.lewis@baltimorecity.gov::9600f254-a171-4bae-85ec-8f75cc46d22a" providerId="AD"/>
  <p188:author id="{AA46A038-0F87-9F7E-0C6B-D99FE4D469B4}" name="Sharkey, Steve (Mayor's Office)" initials="SO" userId="S::steve.sharkey@baltimorecity.gov::4e9e7332-fe7e-4ed5-bb6d-17ef4a78fc55" providerId="AD"/>
  <p188:author id="{8B702A3D-2244-3DA8-965A-E8115C00E9C8}" name="David, Rosalind (Mayor's Office)" initials="" userId="S::Rosalind.David@baltimorecity.gov::5219af3e-bae5-494c-a1d5-4f0f0ef0b565" providerId="AD"/>
  <p188:author id="{D3329D7A-44ED-03E1-720E-28F965ADE75C}" name="Howard, Jason (Mayor's Office)" initials="HO" userId="S::jason.howard@baltimorecity.gov::d62b0b98-adab-4cd1-82c5-1a9c8bc75c09" providerId="AD"/>
  <p188:author id="{761CF389-E81C-A942-41F0-EFDF6598B0DD}" name="Lewis, Jane (Law Dept) H." initials="" userId="S::JaneH.Lewis@baltimorecity.gov::9600f254-a171-4bae-85ec-8f75cc46d22a" providerId="AD"/>
  <p188:author id="{CE1B76B5-B472-5FC2-26DE-602A4EEBBBD6}" name="Howard, Jason (Mayor's Office)" initials="JH" userId="S::Jason.Howard@baltimorecity.gov::d62b0b98-adab-4cd1-82c5-1a9c8bc75c09" providerId="AD"/>
  <p188:author id="{092116C3-5735-CF84-9E72-FCC848B870D4}" name="Rubens, Kimberly (DHCD)" initials="" userId="S::kimberly.rubens@baltimorecity.gov::32910bf3-d4e5-478b-ad9e-bb97c7fc524f" providerId="AD"/>
  <p188:author id="{00A043D8-DC1A-5120-689A-9D27848AD059}" name="Choo, Vera (Mayor's Office)" initials="CO" userId="S::vera.choo@baltimorecity.gov::d233522c-ade6-4bc1-80c3-4c8f2e27c961" providerId="AD"/>
  <p188:author id="{5FDAD6F8-5B8F-708A-7C32-BFC5A20179F5}" name="Gibson, Selenea (Mayor's Office)" initials="GO" userId="S::selenea.gibson@baltimorecity.gov::ac6ec0e3-6958-4b66-bc53-b95d81f047e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BF49"/>
    <a:srgbClr val="FEB827"/>
    <a:srgbClr val="0234A5"/>
    <a:srgbClr val="FFEFCF"/>
    <a:srgbClr val="B3C732"/>
    <a:srgbClr val="D2DE85"/>
    <a:srgbClr val="EBF5AE"/>
    <a:srgbClr val="293589"/>
    <a:srgbClr val="0048A5"/>
    <a:srgbClr val="022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138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/>
              <a:t>Agency Overview: Option 2</a:t>
            </a:r>
          </a:p>
        </p:txBody>
      </p:sp>
    </p:spTree>
    <p:extLst>
      <p:ext uri="{BB962C8B-B14F-4D97-AF65-F5344CB8AC3E}">
        <p14:creationId xmlns:p14="http://schemas.microsoft.com/office/powerpoint/2010/main" val="42815292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/>
              <a:t>Agency Overview: Option 2</a:t>
            </a:r>
          </a:p>
        </p:txBody>
      </p:sp>
    </p:spTree>
    <p:extLst>
      <p:ext uri="{BB962C8B-B14F-4D97-AF65-F5344CB8AC3E}">
        <p14:creationId xmlns:p14="http://schemas.microsoft.com/office/powerpoint/2010/main" val="2663361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/>
              <a:t>Agency Overview: Option 2</a:t>
            </a:r>
          </a:p>
        </p:txBody>
      </p:sp>
    </p:spTree>
    <p:extLst>
      <p:ext uri="{BB962C8B-B14F-4D97-AF65-F5344CB8AC3E}">
        <p14:creationId xmlns:p14="http://schemas.microsoft.com/office/powerpoint/2010/main" val="1653906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/>
              <a:t>Agency Overview: Option 2</a:t>
            </a:r>
          </a:p>
        </p:txBody>
      </p:sp>
    </p:spTree>
    <p:extLst>
      <p:ext uri="{BB962C8B-B14F-4D97-AF65-F5344CB8AC3E}">
        <p14:creationId xmlns:p14="http://schemas.microsoft.com/office/powerpoint/2010/main" val="2825893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/>
              <a:t>Agency Overview: Option 2</a:t>
            </a:r>
          </a:p>
        </p:txBody>
      </p:sp>
    </p:spTree>
    <p:extLst>
      <p:ext uri="{BB962C8B-B14F-4D97-AF65-F5344CB8AC3E}">
        <p14:creationId xmlns:p14="http://schemas.microsoft.com/office/powerpoint/2010/main" val="41322864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/>
              <a:t>Agency Overview: Option 2</a:t>
            </a:r>
          </a:p>
        </p:txBody>
      </p:sp>
    </p:spTree>
    <p:extLst>
      <p:ext uri="{BB962C8B-B14F-4D97-AF65-F5344CB8AC3E}">
        <p14:creationId xmlns:p14="http://schemas.microsoft.com/office/powerpoint/2010/main" val="42914270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/>
              <a:t>Agency Overview: Option 2</a:t>
            </a:r>
          </a:p>
        </p:txBody>
      </p:sp>
    </p:spTree>
    <p:extLst>
      <p:ext uri="{BB962C8B-B14F-4D97-AF65-F5344CB8AC3E}">
        <p14:creationId xmlns:p14="http://schemas.microsoft.com/office/powerpoint/2010/main" val="2538020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/>
              <a:t>Agency Overview: Option 2</a:t>
            </a:r>
          </a:p>
        </p:txBody>
      </p:sp>
    </p:spTree>
    <p:extLst>
      <p:ext uri="{BB962C8B-B14F-4D97-AF65-F5344CB8AC3E}">
        <p14:creationId xmlns:p14="http://schemas.microsoft.com/office/powerpoint/2010/main" val="31054347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/>
              <a:t>Agency Overview: Option 2</a:t>
            </a:r>
          </a:p>
        </p:txBody>
      </p:sp>
    </p:spTree>
    <p:extLst>
      <p:ext uri="{BB962C8B-B14F-4D97-AF65-F5344CB8AC3E}">
        <p14:creationId xmlns:p14="http://schemas.microsoft.com/office/powerpoint/2010/main" val="9739821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/>
              <a:t>Agency Overview: Option 2</a:t>
            </a:r>
          </a:p>
        </p:txBody>
      </p:sp>
    </p:spTree>
    <p:extLst>
      <p:ext uri="{BB962C8B-B14F-4D97-AF65-F5344CB8AC3E}">
        <p14:creationId xmlns:p14="http://schemas.microsoft.com/office/powerpoint/2010/main" val="4663944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/>
              <a:t>Agency Overview: Option 2</a:t>
            </a:r>
          </a:p>
        </p:txBody>
      </p:sp>
    </p:spTree>
    <p:extLst>
      <p:ext uri="{BB962C8B-B14F-4D97-AF65-F5344CB8AC3E}">
        <p14:creationId xmlns:p14="http://schemas.microsoft.com/office/powerpoint/2010/main" val="22472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/>
              <a:t>Agency Overview: Option 2</a:t>
            </a:r>
          </a:p>
        </p:txBody>
      </p:sp>
    </p:spTree>
    <p:extLst>
      <p:ext uri="{BB962C8B-B14F-4D97-AF65-F5344CB8AC3E}">
        <p14:creationId xmlns:p14="http://schemas.microsoft.com/office/powerpoint/2010/main" val="31252093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/>
              <a:t>Agency Overview: Option 2</a:t>
            </a:r>
          </a:p>
        </p:txBody>
      </p:sp>
    </p:spTree>
    <p:extLst>
      <p:ext uri="{BB962C8B-B14F-4D97-AF65-F5344CB8AC3E}">
        <p14:creationId xmlns:p14="http://schemas.microsoft.com/office/powerpoint/2010/main" val="2380323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/>
              <a:t>Agency Overview: Option 2</a:t>
            </a:r>
          </a:p>
        </p:txBody>
      </p:sp>
    </p:spTree>
    <p:extLst>
      <p:ext uri="{BB962C8B-B14F-4D97-AF65-F5344CB8AC3E}">
        <p14:creationId xmlns:p14="http://schemas.microsoft.com/office/powerpoint/2010/main" val="3590581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/>
              <a:t>Agency Overview: Option 2</a:t>
            </a:r>
          </a:p>
        </p:txBody>
      </p:sp>
    </p:spTree>
    <p:extLst>
      <p:ext uri="{BB962C8B-B14F-4D97-AF65-F5344CB8AC3E}">
        <p14:creationId xmlns:p14="http://schemas.microsoft.com/office/powerpoint/2010/main" val="1355835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/>
              <a:t>Agency Overview: Option 2</a:t>
            </a:r>
          </a:p>
        </p:txBody>
      </p:sp>
    </p:spTree>
    <p:extLst>
      <p:ext uri="{BB962C8B-B14F-4D97-AF65-F5344CB8AC3E}">
        <p14:creationId xmlns:p14="http://schemas.microsoft.com/office/powerpoint/2010/main" val="1484045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/>
              <a:t>Agency Overview: Option 2</a:t>
            </a:r>
          </a:p>
        </p:txBody>
      </p:sp>
    </p:spTree>
    <p:extLst>
      <p:ext uri="{BB962C8B-B14F-4D97-AF65-F5344CB8AC3E}">
        <p14:creationId xmlns:p14="http://schemas.microsoft.com/office/powerpoint/2010/main" val="3670006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/>
              <a:t>Agency Overview: Option 2</a:t>
            </a:r>
          </a:p>
        </p:txBody>
      </p:sp>
    </p:spTree>
    <p:extLst>
      <p:ext uri="{BB962C8B-B14F-4D97-AF65-F5344CB8AC3E}">
        <p14:creationId xmlns:p14="http://schemas.microsoft.com/office/powerpoint/2010/main" val="1232948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/>
              <a:t>Agency Overview: Option 2</a:t>
            </a:r>
          </a:p>
        </p:txBody>
      </p:sp>
    </p:spTree>
    <p:extLst>
      <p:ext uri="{BB962C8B-B14F-4D97-AF65-F5344CB8AC3E}">
        <p14:creationId xmlns:p14="http://schemas.microsoft.com/office/powerpoint/2010/main" val="4281529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/>
              <a:t>Agency Overview: Option 2</a:t>
            </a:r>
          </a:p>
        </p:txBody>
      </p:sp>
    </p:spTree>
    <p:extLst>
      <p:ext uri="{BB962C8B-B14F-4D97-AF65-F5344CB8AC3E}">
        <p14:creationId xmlns:p14="http://schemas.microsoft.com/office/powerpoint/2010/main" val="2467781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 userDrawn="1">
  <p:cSld name="1_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59937" y="946204"/>
            <a:ext cx="76241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 b="1" i="0">
                <a:latin typeface="Montserrat" pitchFamily="2" charset="7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759937" y="1733997"/>
            <a:ext cx="7624125" cy="25397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139700" lvl="0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>
                <a:latin typeface="Montserrat" pitchFamily="2" charset="77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" name="Google Shape;60;p14">
            <a:extLst>
              <a:ext uri="{FF2B5EF4-FFF2-40B4-BE49-F238E27FC236}">
                <a16:creationId xmlns:a16="http://schemas.microsoft.com/office/drawing/2014/main" id="{CE4B13BD-44E0-1845-A3A8-ADC35519E0C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934200" y="470389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7" name="Picture 2" descr="Open Baltimore">
            <a:extLst>
              <a:ext uri="{FF2B5EF4-FFF2-40B4-BE49-F238E27FC236}">
                <a16:creationId xmlns:a16="http://schemas.microsoft.com/office/drawing/2014/main" id="{03523E7D-1479-B545-BEF4-C153BCC8F7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900" y="4273703"/>
            <a:ext cx="644110" cy="70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519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 userDrawn="1">
  <p:cSld name="1_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 hasCustomPrompt="1"/>
          </p:nvPr>
        </p:nvSpPr>
        <p:spPr>
          <a:xfrm>
            <a:off x="982885" y="1615506"/>
            <a:ext cx="76241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 b="1" i="0">
                <a:latin typeface="Montserrat" pitchFamily="2" charset="7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Pull quotes or important information can run alone.</a:t>
            </a:r>
            <a:endParaRPr/>
          </a:p>
        </p:txBody>
      </p:sp>
      <p:sp>
        <p:nvSpPr>
          <p:cNvPr id="6" name="Google Shape;60;p14">
            <a:extLst>
              <a:ext uri="{FF2B5EF4-FFF2-40B4-BE49-F238E27FC236}">
                <a16:creationId xmlns:a16="http://schemas.microsoft.com/office/drawing/2014/main" id="{CE4B13BD-44E0-1845-A3A8-ADC35519E0C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934200" y="470389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7" name="Picture 2" descr="Open Baltimore">
            <a:extLst>
              <a:ext uri="{FF2B5EF4-FFF2-40B4-BE49-F238E27FC236}">
                <a16:creationId xmlns:a16="http://schemas.microsoft.com/office/drawing/2014/main" id="{03523E7D-1479-B545-BEF4-C153BCC8F7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900" y="4273703"/>
            <a:ext cx="644110" cy="70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199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9BC3-3433-90BF-D18E-B193B10E03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C4C9F2-6178-0461-1F8A-DC1CC4C787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FE753-FF54-EF2C-4FEE-39954C1CB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C15FD-8649-5447-8B54-902903C1ABEC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A67AA-C6DE-BF61-C643-2C06FDE1E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6B603D-4ECB-6C71-26B5-6D7F4B0B8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B0B26-293B-254B-B7C5-B670D79253F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black and white diamond pattern&#10;&#10;Description automatically generated">
            <a:extLst>
              <a:ext uri="{FF2B5EF4-FFF2-40B4-BE49-F238E27FC236}">
                <a16:creationId xmlns:a16="http://schemas.microsoft.com/office/drawing/2014/main" id="{94C65B99-5F96-1980-86DE-8B56BAF904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85382" r="-73" b="-989"/>
          <a:stretch/>
        </p:blipFill>
        <p:spPr>
          <a:xfrm>
            <a:off x="0" y="4385930"/>
            <a:ext cx="9150657" cy="80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105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15290-F08C-8B95-DB5C-14E072EB37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54" y="0"/>
            <a:ext cx="914129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8680DB-5C05-99B5-DA2A-396E2C8DD8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699" y="1877178"/>
            <a:ext cx="8520600" cy="958490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/>
              <a:t>Header 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A0C849-8889-BEC8-4F40-6B504868C03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pic>
        <p:nvPicPr>
          <p:cNvPr id="5" name="Picture 4" descr="A black and yellow logo with a black and yellow striped circle and a black and white flag&#10;&#10;Description automatically generated">
            <a:extLst>
              <a:ext uri="{FF2B5EF4-FFF2-40B4-BE49-F238E27FC236}">
                <a16:creationId xmlns:a16="http://schemas.microsoft.com/office/drawing/2014/main" id="{C2B019DE-947D-E692-4BF9-D7286D9703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36796" y="3587858"/>
            <a:ext cx="1270407" cy="143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34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469832-D7D1-9A09-366E-9322B6F692C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C0CE33B1-19B2-3EC5-FC4A-4EBC638830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Google Shape;81;p19">
            <a:extLst>
              <a:ext uri="{FF2B5EF4-FFF2-40B4-BE49-F238E27FC236}">
                <a16:creationId xmlns:a16="http://schemas.microsoft.com/office/drawing/2014/main" id="{D1980D96-C092-D0C7-2C3F-C68C203B8B7B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361478" y="2018488"/>
            <a:ext cx="8055283" cy="12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>
              <a:defRPr sz="4500"/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ontserrat ExtraBold" pitchFamily="2" charset="77"/>
              </a:rPr>
              <a:t>Big Main Title</a:t>
            </a:r>
          </a:p>
        </p:txBody>
      </p:sp>
      <p:sp>
        <p:nvSpPr>
          <p:cNvPr id="6" name="Google Shape;81;p19">
            <a:extLst>
              <a:ext uri="{FF2B5EF4-FFF2-40B4-BE49-F238E27FC236}">
                <a16:creationId xmlns:a16="http://schemas.microsoft.com/office/drawing/2014/main" id="{C0BA4547-5936-FD12-7F50-4EE065E26B7E}"/>
              </a:ext>
            </a:extLst>
          </p:cNvPr>
          <p:cNvSpPr txBox="1">
            <a:spLocks/>
          </p:cNvSpPr>
          <p:nvPr userDrawn="1"/>
        </p:nvSpPr>
        <p:spPr>
          <a:xfrm>
            <a:off x="361478" y="3783757"/>
            <a:ext cx="8055283" cy="762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000" b="1" spc="300">
                <a:latin typeface="Montserrat Black" pitchFamily="2" charset="77"/>
              </a:rPr>
              <a:t>PREPARED BY</a:t>
            </a:r>
          </a:p>
          <a:p>
            <a:pPr algn="l"/>
            <a:r>
              <a:rPr lang="en-US" sz="1600" b="1">
                <a:latin typeface="Montserrat"/>
              </a:rPr>
              <a:t>Mayor's Office of Performance and Innovation</a:t>
            </a:r>
            <a:endParaRPr lang="en-US"/>
          </a:p>
          <a:p>
            <a:pPr algn="l"/>
            <a:endParaRPr lang="en-US" sz="900" b="1" spc="300">
              <a:latin typeface="Montserrat Black" pitchFamily="2" charset="77"/>
            </a:endParaRPr>
          </a:p>
          <a:p>
            <a:pPr algn="l"/>
            <a:r>
              <a:rPr lang="en-US" sz="1400" i="1">
                <a:latin typeface="Adobe Garamond Pro"/>
              </a:rPr>
              <a:t>Date</a:t>
            </a:r>
          </a:p>
          <a:p>
            <a:endParaRPr lang="en-US" b="1">
              <a:latin typeface="Montserrat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4D7B79-AD98-E65B-C183-BC515C1C2C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71464" y="574004"/>
            <a:ext cx="1191881" cy="118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55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pattFill prst="pct50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70" r:id="rId4"/>
    <p:sldLayoutId id="2147483671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www.prattlibrary.org/research/databases/online-courses-with-udemy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r4ds.hadley.nz/" TargetMode="External"/><Relationship Id="rId5" Type="http://schemas.openxmlformats.org/officeDocument/2006/relationships/hyperlink" Target="https://stat545.com/r-basics.html" TargetMode="External"/><Relationship Id="rId4" Type="http://schemas.openxmlformats.org/officeDocument/2006/relationships/hyperlink" Target="https://opi.agency/r_guid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1;p19">
            <a:extLst>
              <a:ext uri="{FF2B5EF4-FFF2-40B4-BE49-F238E27FC236}">
                <a16:creationId xmlns:a16="http://schemas.microsoft.com/office/drawing/2014/main" id="{DC0D8CD6-C16F-071E-0F47-B258159378E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61478" y="2018488"/>
            <a:ext cx="8594433" cy="15074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800" b="1" dirty="0">
                <a:latin typeface="Montserrat ExtraBold"/>
              </a:rPr>
              <a:t>Using R for Number Crunching</a:t>
            </a:r>
            <a:br>
              <a:rPr lang="en-US" sz="3800" b="1" dirty="0">
                <a:latin typeface="Montserrat ExtraBold"/>
              </a:rPr>
            </a:br>
            <a:endParaRPr lang="en-US" sz="3800" b="1" dirty="0">
              <a:latin typeface="Montserrat ExtraBold" pitchFamily="2" charset="77"/>
            </a:endParaRPr>
          </a:p>
        </p:txBody>
      </p:sp>
      <p:sp>
        <p:nvSpPr>
          <p:cNvPr id="3" name="Google Shape;81;p19">
            <a:extLst>
              <a:ext uri="{FF2B5EF4-FFF2-40B4-BE49-F238E27FC236}">
                <a16:creationId xmlns:a16="http://schemas.microsoft.com/office/drawing/2014/main" id="{6A044A80-EBB7-D02B-8EFC-989B406BBD3D}"/>
              </a:ext>
            </a:extLst>
          </p:cNvPr>
          <p:cNvSpPr txBox="1">
            <a:spLocks/>
          </p:cNvSpPr>
          <p:nvPr/>
        </p:nvSpPr>
        <p:spPr>
          <a:xfrm>
            <a:off x="361479" y="4320555"/>
            <a:ext cx="1299156" cy="356549"/>
          </a:xfrm>
          <a:prstGeom prst="rect">
            <a:avLst/>
          </a:prstGeom>
          <a:solidFill>
            <a:srgbClr val="F6BF4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400" i="1" dirty="0">
                <a:latin typeface="Adobe Garamond Pro"/>
              </a:rPr>
              <a:t>August 2, 2024</a:t>
            </a:r>
          </a:p>
          <a:p>
            <a:endParaRPr lang="en-US" b="1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98948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11D3AE4-37E3-83B1-6014-9DF9E8A9DA17}"/>
              </a:ext>
            </a:extLst>
          </p:cNvPr>
          <p:cNvSpPr/>
          <p:nvPr/>
        </p:nvSpPr>
        <p:spPr>
          <a:xfrm>
            <a:off x="0" y="0"/>
            <a:ext cx="9144000" cy="201701"/>
          </a:xfrm>
          <a:prstGeom prst="rect">
            <a:avLst/>
          </a:prstGeom>
          <a:solidFill>
            <a:srgbClr val="FEB827"/>
          </a:solidFill>
          <a:ln>
            <a:noFill/>
          </a:ln>
          <a:effectLst>
            <a:outerShdw blurRad="172078" dist="38100" dir="5400000" sx="100684" sy="100684" algn="t" rotWithShape="0">
              <a:prstClr val="black">
                <a:alpha val="16347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B1154C-96F0-35B6-0E27-9403B11EB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214" y="4155404"/>
            <a:ext cx="842631" cy="8398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FE049D-0C8D-0950-D082-AEA9B6D340BC}"/>
              </a:ext>
            </a:extLst>
          </p:cNvPr>
          <p:cNvSpPr txBox="1"/>
          <p:nvPr/>
        </p:nvSpPr>
        <p:spPr>
          <a:xfrm>
            <a:off x="1044745" y="1367571"/>
            <a:ext cx="1984782" cy="10772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7"/>
            <a:r>
              <a:rPr lang="en-US" sz="2000" b="1" dirty="0">
                <a:solidFill>
                  <a:srgbClr val="111111"/>
                </a:solidFill>
                <a:latin typeface="Montserrat ExtraBold"/>
              </a:rPr>
              <a:t>What’s the downside?</a:t>
            </a:r>
            <a:endParaRPr lang="en-US" sz="2000" b="1" dirty="0">
              <a:latin typeface="Montserrat ExtraBold"/>
            </a:endParaRPr>
          </a:p>
          <a:p>
            <a:pPr lvl="7">
              <a:spcAft>
                <a:spcPts val="75"/>
              </a:spcAft>
            </a:pPr>
            <a:endParaRPr lang="en-US" sz="2400" b="1" dirty="0">
              <a:latin typeface="Montserrat ExtraBold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608E103-D2F8-6A31-3243-C27F7F838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3166" y="816236"/>
            <a:ext cx="6039217" cy="312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797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11D3AE4-37E3-83B1-6014-9DF9E8A9DA17}"/>
              </a:ext>
            </a:extLst>
          </p:cNvPr>
          <p:cNvSpPr/>
          <p:nvPr/>
        </p:nvSpPr>
        <p:spPr>
          <a:xfrm>
            <a:off x="0" y="0"/>
            <a:ext cx="9144000" cy="201701"/>
          </a:xfrm>
          <a:prstGeom prst="rect">
            <a:avLst/>
          </a:prstGeom>
          <a:solidFill>
            <a:srgbClr val="FEB827"/>
          </a:solidFill>
          <a:ln>
            <a:noFill/>
          </a:ln>
          <a:effectLst>
            <a:outerShdw blurRad="172078" dist="38100" dir="5400000" sx="100684" sy="100684" algn="t" rotWithShape="0">
              <a:prstClr val="black">
                <a:alpha val="16347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B1154C-96F0-35B6-0E27-9403B11EB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214" y="4155404"/>
            <a:ext cx="842631" cy="839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9CA591-93DA-C56A-39A2-D1D17AF37B7D}"/>
              </a:ext>
            </a:extLst>
          </p:cNvPr>
          <p:cNvSpPr txBox="1"/>
          <p:nvPr/>
        </p:nvSpPr>
        <p:spPr>
          <a:xfrm>
            <a:off x="1009261" y="868807"/>
            <a:ext cx="7125478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7"/>
            <a:r>
              <a:rPr lang="en-US" sz="2000" b="1" dirty="0">
                <a:solidFill>
                  <a:srgbClr val="111111"/>
                </a:solidFill>
                <a:latin typeface="Montserrat ExtraBold"/>
              </a:rPr>
              <a:t>Why use R when there are so many other tools?</a:t>
            </a:r>
            <a:endParaRPr lang="en-US" sz="2000" b="1" dirty="0">
              <a:latin typeface="Montserrat ExtraBold"/>
            </a:endParaRPr>
          </a:p>
          <a:p>
            <a:pPr lvl="7">
              <a:spcAft>
                <a:spcPts val="75"/>
              </a:spcAft>
            </a:pPr>
            <a:endParaRPr lang="en-US" sz="2400" b="1" dirty="0">
              <a:latin typeface="Montserrat ExtraBold"/>
            </a:endParaRPr>
          </a:p>
        </p:txBody>
      </p:sp>
      <p:pic>
        <p:nvPicPr>
          <p:cNvPr id="11" name="Picture 10" descr="A group of logos with text&#10;&#10;Description automatically generated">
            <a:extLst>
              <a:ext uri="{FF2B5EF4-FFF2-40B4-BE49-F238E27FC236}">
                <a16:creationId xmlns:a16="http://schemas.microsoft.com/office/drawing/2014/main" id="{892A50B2-164A-BDD2-4FE0-D46F45C69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84" y="1315456"/>
            <a:ext cx="7392432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78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11D3AE4-37E3-83B1-6014-9DF9E8A9DA17}"/>
              </a:ext>
            </a:extLst>
          </p:cNvPr>
          <p:cNvSpPr/>
          <p:nvPr/>
        </p:nvSpPr>
        <p:spPr>
          <a:xfrm>
            <a:off x="0" y="0"/>
            <a:ext cx="9144000" cy="201701"/>
          </a:xfrm>
          <a:prstGeom prst="rect">
            <a:avLst/>
          </a:prstGeom>
          <a:solidFill>
            <a:srgbClr val="FEB827"/>
          </a:solidFill>
          <a:ln>
            <a:noFill/>
          </a:ln>
          <a:effectLst>
            <a:outerShdw blurRad="172078" dist="38100" dir="5400000" sx="100684" sy="100684" algn="t" rotWithShape="0">
              <a:prstClr val="black">
                <a:alpha val="16347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B1154C-96F0-35B6-0E27-9403B11EB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214" y="4155404"/>
            <a:ext cx="842631" cy="8398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6DA101-5A46-F08F-0244-E527AB7C951B}"/>
              </a:ext>
            </a:extLst>
          </p:cNvPr>
          <p:cNvSpPr txBox="1"/>
          <p:nvPr/>
        </p:nvSpPr>
        <p:spPr>
          <a:xfrm>
            <a:off x="606269" y="1162889"/>
            <a:ext cx="2633481" cy="1015663"/>
          </a:xfrm>
          <a:prstGeom prst="rect">
            <a:avLst/>
          </a:prstGeom>
          <a:solidFill>
            <a:schemeClr val="accent5">
              <a:lumMod val="60000"/>
              <a:lumOff val="40000"/>
              <a:alpha val="12000"/>
            </a:schemeClr>
          </a:solidFill>
        </p:spPr>
        <p:txBody>
          <a:bodyPr wrap="square" lIns="91440" tIns="45720" rIns="91440" bIns="45720" anchor="t">
            <a:spAutoFit/>
          </a:bodyPr>
          <a:lstStyle/>
          <a:p>
            <a:pPr lvl="7"/>
            <a:r>
              <a:rPr lang="en-US" sz="1200" b="1" dirty="0">
                <a:solidFill>
                  <a:srgbClr val="111111"/>
                </a:solidFill>
                <a:latin typeface="Montserrat"/>
              </a:rPr>
              <a:t>A frequent occurrence:</a:t>
            </a:r>
          </a:p>
          <a:p>
            <a:pPr lvl="7"/>
            <a:endParaRPr lang="en-US" sz="1200" b="1" dirty="0">
              <a:solidFill>
                <a:srgbClr val="111111"/>
              </a:solidFill>
              <a:latin typeface="Montserrat"/>
            </a:endParaRPr>
          </a:p>
          <a:p>
            <a:pPr lvl="7"/>
            <a:r>
              <a:rPr lang="en-US" sz="1200" dirty="0">
                <a:solidFill>
                  <a:srgbClr val="111111"/>
                </a:solidFill>
                <a:latin typeface="Montserrat"/>
              </a:rPr>
              <a:t>Can you make me a [blank] that shows [blank]</a:t>
            </a:r>
            <a:endParaRPr lang="en-US" sz="1200" dirty="0">
              <a:latin typeface="Montserrat" panose="00000500000000000000" pitchFamily="2" charset="0"/>
            </a:endParaRPr>
          </a:p>
          <a:p>
            <a:pPr lvl="7">
              <a:spcAft>
                <a:spcPts val="75"/>
              </a:spcAft>
            </a:pPr>
            <a:endParaRPr lang="en-US" sz="12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552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11D3AE4-37E3-83B1-6014-9DF9E8A9DA17}"/>
              </a:ext>
            </a:extLst>
          </p:cNvPr>
          <p:cNvSpPr/>
          <p:nvPr/>
        </p:nvSpPr>
        <p:spPr>
          <a:xfrm>
            <a:off x="0" y="0"/>
            <a:ext cx="9144000" cy="201701"/>
          </a:xfrm>
          <a:prstGeom prst="rect">
            <a:avLst/>
          </a:prstGeom>
          <a:solidFill>
            <a:srgbClr val="FEB827"/>
          </a:solidFill>
          <a:ln>
            <a:noFill/>
          </a:ln>
          <a:effectLst>
            <a:outerShdw blurRad="172078" dist="38100" dir="5400000" sx="100684" sy="100684" algn="t" rotWithShape="0">
              <a:prstClr val="black">
                <a:alpha val="16347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B1154C-96F0-35B6-0E27-9403B11EB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214" y="4155404"/>
            <a:ext cx="842631" cy="8398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6DA101-5A46-F08F-0244-E527AB7C951B}"/>
              </a:ext>
            </a:extLst>
          </p:cNvPr>
          <p:cNvSpPr txBox="1"/>
          <p:nvPr/>
        </p:nvSpPr>
        <p:spPr>
          <a:xfrm>
            <a:off x="606269" y="1162889"/>
            <a:ext cx="2633481" cy="1015663"/>
          </a:xfrm>
          <a:prstGeom prst="rect">
            <a:avLst/>
          </a:prstGeom>
          <a:solidFill>
            <a:schemeClr val="accent5">
              <a:lumMod val="60000"/>
              <a:lumOff val="40000"/>
              <a:alpha val="12000"/>
            </a:schemeClr>
          </a:solidFill>
        </p:spPr>
        <p:txBody>
          <a:bodyPr wrap="square" lIns="91440" tIns="45720" rIns="91440" bIns="45720" anchor="t">
            <a:spAutoFit/>
          </a:bodyPr>
          <a:lstStyle/>
          <a:p>
            <a:pPr lvl="7"/>
            <a:r>
              <a:rPr lang="en-US" sz="1200" b="1" dirty="0">
                <a:solidFill>
                  <a:srgbClr val="111111"/>
                </a:solidFill>
                <a:latin typeface="Montserrat"/>
              </a:rPr>
              <a:t>A frequent occurrence:</a:t>
            </a:r>
          </a:p>
          <a:p>
            <a:pPr lvl="7"/>
            <a:endParaRPr lang="en-US" sz="1200" b="1" dirty="0">
              <a:solidFill>
                <a:srgbClr val="111111"/>
              </a:solidFill>
              <a:latin typeface="Montserrat"/>
            </a:endParaRPr>
          </a:p>
          <a:p>
            <a:pPr lvl="7"/>
            <a:r>
              <a:rPr lang="en-US" sz="1200" dirty="0">
                <a:solidFill>
                  <a:srgbClr val="111111"/>
                </a:solidFill>
                <a:latin typeface="Montserrat"/>
              </a:rPr>
              <a:t>Can you make me a [blank] that shows [blank]</a:t>
            </a:r>
            <a:endParaRPr lang="en-US" sz="1200" dirty="0">
              <a:latin typeface="Montserrat" panose="00000500000000000000" pitchFamily="2" charset="0"/>
            </a:endParaRPr>
          </a:p>
          <a:p>
            <a:pPr lvl="7">
              <a:spcAft>
                <a:spcPts val="75"/>
              </a:spcAft>
            </a:pPr>
            <a:endParaRPr lang="en-US" sz="1200" dirty="0">
              <a:latin typeface="Montserrat" panose="00000500000000000000" pitchFamily="2" charset="0"/>
            </a:endParaRPr>
          </a:p>
        </p:txBody>
      </p:sp>
      <p:pic>
        <p:nvPicPr>
          <p:cNvPr id="6" name="Picture 5" descr="A graph of a graph showing the price of a company&#10;&#10;Description automatically generated with medium confidence">
            <a:extLst>
              <a:ext uri="{FF2B5EF4-FFF2-40B4-BE49-F238E27FC236}">
                <a16:creationId xmlns:a16="http://schemas.microsoft.com/office/drawing/2014/main" id="{061754B8-C4C3-B4E7-EE78-D834B2030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419" y="477723"/>
            <a:ext cx="5656562" cy="351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99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11D3AE4-37E3-83B1-6014-9DF9E8A9DA17}"/>
              </a:ext>
            </a:extLst>
          </p:cNvPr>
          <p:cNvSpPr/>
          <p:nvPr/>
        </p:nvSpPr>
        <p:spPr>
          <a:xfrm>
            <a:off x="0" y="0"/>
            <a:ext cx="9144000" cy="201701"/>
          </a:xfrm>
          <a:prstGeom prst="rect">
            <a:avLst/>
          </a:prstGeom>
          <a:solidFill>
            <a:srgbClr val="FEB827"/>
          </a:solidFill>
          <a:ln>
            <a:noFill/>
          </a:ln>
          <a:effectLst>
            <a:outerShdw blurRad="172078" dist="38100" dir="5400000" sx="100684" sy="100684" algn="t" rotWithShape="0">
              <a:prstClr val="black">
                <a:alpha val="16347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B1154C-96F0-35B6-0E27-9403B11EB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214" y="4155404"/>
            <a:ext cx="842631" cy="8398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34FC7F-F5F1-EA62-1A65-629F6B9C32EF}"/>
              </a:ext>
            </a:extLst>
          </p:cNvPr>
          <p:cNvSpPr txBox="1"/>
          <p:nvPr/>
        </p:nvSpPr>
        <p:spPr>
          <a:xfrm>
            <a:off x="606269" y="1162889"/>
            <a:ext cx="2633481" cy="1384995"/>
          </a:xfrm>
          <a:prstGeom prst="rect">
            <a:avLst/>
          </a:prstGeom>
          <a:solidFill>
            <a:schemeClr val="accent5">
              <a:lumMod val="60000"/>
              <a:lumOff val="40000"/>
              <a:alpha val="12000"/>
            </a:schemeClr>
          </a:solidFill>
        </p:spPr>
        <p:txBody>
          <a:bodyPr wrap="square" lIns="91440" tIns="45720" rIns="91440" bIns="45720" anchor="t">
            <a:spAutoFit/>
          </a:bodyPr>
          <a:lstStyle/>
          <a:p>
            <a:pPr lvl="7"/>
            <a:r>
              <a:rPr lang="en-US" sz="1200" b="1" dirty="0">
                <a:solidFill>
                  <a:srgbClr val="111111"/>
                </a:solidFill>
                <a:latin typeface="Montserrat"/>
              </a:rPr>
              <a:t>A frequent occurrence:</a:t>
            </a:r>
          </a:p>
          <a:p>
            <a:pPr lvl="7"/>
            <a:endParaRPr lang="en-US" sz="1200" b="1" dirty="0">
              <a:solidFill>
                <a:srgbClr val="111111"/>
              </a:solidFill>
              <a:latin typeface="Montserrat"/>
            </a:endParaRPr>
          </a:p>
          <a:p>
            <a:pPr lvl="7"/>
            <a:r>
              <a:rPr lang="en-US" sz="1200" dirty="0">
                <a:solidFill>
                  <a:srgbClr val="111111"/>
                </a:solidFill>
                <a:latin typeface="Montserrat"/>
              </a:rPr>
              <a:t>Do you remember that [blank] that you made last month? Can you update that for this month but with [this small change]?</a:t>
            </a:r>
            <a:endParaRPr lang="en-US" sz="1200" dirty="0">
              <a:latin typeface="Montserrat" panose="00000500000000000000" pitchFamily="2" charset="0"/>
            </a:endParaRPr>
          </a:p>
          <a:p>
            <a:pPr lvl="7">
              <a:spcAft>
                <a:spcPts val="75"/>
              </a:spcAft>
            </a:pPr>
            <a:endParaRPr lang="en-US" sz="12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247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11D3AE4-37E3-83B1-6014-9DF9E8A9DA17}"/>
              </a:ext>
            </a:extLst>
          </p:cNvPr>
          <p:cNvSpPr/>
          <p:nvPr/>
        </p:nvSpPr>
        <p:spPr>
          <a:xfrm>
            <a:off x="0" y="0"/>
            <a:ext cx="9144000" cy="201701"/>
          </a:xfrm>
          <a:prstGeom prst="rect">
            <a:avLst/>
          </a:prstGeom>
          <a:solidFill>
            <a:srgbClr val="FEB827"/>
          </a:solidFill>
          <a:ln>
            <a:noFill/>
          </a:ln>
          <a:effectLst>
            <a:outerShdw blurRad="172078" dist="38100" dir="5400000" sx="100684" sy="100684" algn="t" rotWithShape="0">
              <a:prstClr val="black">
                <a:alpha val="16347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B1154C-96F0-35B6-0E27-9403B11EB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214" y="4155404"/>
            <a:ext cx="842631" cy="839840"/>
          </a:xfrm>
          <a:prstGeom prst="rect">
            <a:avLst/>
          </a:prstGeom>
        </p:spPr>
      </p:pic>
      <p:pic>
        <p:nvPicPr>
          <p:cNvPr id="3" name="Picture 2" descr="A computer screen with text&#10;&#10;Description automatically generated">
            <a:extLst>
              <a:ext uri="{FF2B5EF4-FFF2-40B4-BE49-F238E27FC236}">
                <a16:creationId xmlns:a16="http://schemas.microsoft.com/office/drawing/2014/main" id="{08D60F8B-7274-744B-6431-41AFD6B2E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551" y="2372743"/>
            <a:ext cx="6088898" cy="22869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34FC7F-F5F1-EA62-1A65-629F6B9C32EF}"/>
              </a:ext>
            </a:extLst>
          </p:cNvPr>
          <p:cNvSpPr txBox="1"/>
          <p:nvPr/>
        </p:nvSpPr>
        <p:spPr>
          <a:xfrm>
            <a:off x="606269" y="1162889"/>
            <a:ext cx="2633481" cy="1384995"/>
          </a:xfrm>
          <a:prstGeom prst="rect">
            <a:avLst/>
          </a:prstGeom>
          <a:solidFill>
            <a:schemeClr val="accent5">
              <a:lumMod val="60000"/>
              <a:lumOff val="40000"/>
              <a:alpha val="12000"/>
            </a:schemeClr>
          </a:solidFill>
        </p:spPr>
        <p:txBody>
          <a:bodyPr wrap="square" lIns="91440" tIns="45720" rIns="91440" bIns="45720" anchor="t">
            <a:spAutoFit/>
          </a:bodyPr>
          <a:lstStyle/>
          <a:p>
            <a:pPr lvl="7"/>
            <a:r>
              <a:rPr lang="en-US" sz="1200" b="1" dirty="0">
                <a:solidFill>
                  <a:srgbClr val="111111"/>
                </a:solidFill>
                <a:latin typeface="Montserrat"/>
              </a:rPr>
              <a:t>A frequent occurrence:</a:t>
            </a:r>
          </a:p>
          <a:p>
            <a:pPr lvl="7"/>
            <a:endParaRPr lang="en-US" sz="1200" b="1" dirty="0">
              <a:solidFill>
                <a:srgbClr val="111111"/>
              </a:solidFill>
              <a:latin typeface="Montserrat"/>
            </a:endParaRPr>
          </a:p>
          <a:p>
            <a:pPr lvl="7"/>
            <a:r>
              <a:rPr lang="en-US" sz="1200" dirty="0">
                <a:solidFill>
                  <a:srgbClr val="111111"/>
                </a:solidFill>
                <a:latin typeface="Montserrat"/>
              </a:rPr>
              <a:t>Do you remember that [blank] that you made last month? Can you update that for this month but with [this small change]?</a:t>
            </a:r>
            <a:endParaRPr lang="en-US" sz="1200" dirty="0">
              <a:latin typeface="Montserrat" panose="00000500000000000000" pitchFamily="2" charset="0"/>
            </a:endParaRPr>
          </a:p>
          <a:p>
            <a:pPr lvl="7">
              <a:spcAft>
                <a:spcPts val="75"/>
              </a:spcAft>
            </a:pPr>
            <a:endParaRPr lang="en-US" sz="12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818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11D3AE4-37E3-83B1-6014-9DF9E8A9DA17}"/>
              </a:ext>
            </a:extLst>
          </p:cNvPr>
          <p:cNvSpPr/>
          <p:nvPr/>
        </p:nvSpPr>
        <p:spPr>
          <a:xfrm>
            <a:off x="0" y="0"/>
            <a:ext cx="9144000" cy="201701"/>
          </a:xfrm>
          <a:prstGeom prst="rect">
            <a:avLst/>
          </a:prstGeom>
          <a:solidFill>
            <a:srgbClr val="FEB827"/>
          </a:solidFill>
          <a:ln>
            <a:noFill/>
          </a:ln>
          <a:effectLst>
            <a:outerShdw blurRad="172078" dist="38100" dir="5400000" sx="100684" sy="100684" algn="t" rotWithShape="0">
              <a:prstClr val="black">
                <a:alpha val="16347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B1154C-96F0-35B6-0E27-9403B11EB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214" y="4155404"/>
            <a:ext cx="842631" cy="8398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2DC06D-1239-611B-9E44-7576F30236C1}"/>
              </a:ext>
            </a:extLst>
          </p:cNvPr>
          <p:cNvSpPr txBox="1"/>
          <p:nvPr/>
        </p:nvSpPr>
        <p:spPr>
          <a:xfrm>
            <a:off x="606269" y="1162889"/>
            <a:ext cx="2633481" cy="1384995"/>
          </a:xfrm>
          <a:prstGeom prst="rect">
            <a:avLst/>
          </a:prstGeom>
          <a:solidFill>
            <a:schemeClr val="accent5">
              <a:lumMod val="60000"/>
              <a:lumOff val="40000"/>
              <a:alpha val="12000"/>
            </a:schemeClr>
          </a:solidFill>
        </p:spPr>
        <p:txBody>
          <a:bodyPr wrap="square" lIns="91440" tIns="45720" rIns="91440" bIns="45720" anchor="t">
            <a:spAutoFit/>
          </a:bodyPr>
          <a:lstStyle/>
          <a:p>
            <a:pPr lvl="7"/>
            <a:r>
              <a:rPr lang="en-US" sz="1200" b="1" dirty="0">
                <a:solidFill>
                  <a:srgbClr val="111111"/>
                </a:solidFill>
                <a:latin typeface="Montserrat"/>
              </a:rPr>
              <a:t>A frequent occurrence:</a:t>
            </a:r>
          </a:p>
          <a:p>
            <a:pPr lvl="7"/>
            <a:endParaRPr lang="en-US" sz="1200" b="1" dirty="0">
              <a:solidFill>
                <a:srgbClr val="111111"/>
              </a:solidFill>
              <a:latin typeface="Montserrat"/>
            </a:endParaRPr>
          </a:p>
          <a:p>
            <a:pPr lvl="7"/>
            <a:r>
              <a:rPr lang="en-US" sz="1200" dirty="0">
                <a:solidFill>
                  <a:srgbClr val="111111"/>
                </a:solidFill>
                <a:latin typeface="Montserrat"/>
              </a:rPr>
              <a:t>Do you remember that [blank] that you made last month? Can you update that for this month but with [this small change]?</a:t>
            </a:r>
            <a:endParaRPr lang="en-US" sz="1200" dirty="0">
              <a:latin typeface="Montserrat" panose="00000500000000000000" pitchFamily="2" charset="0"/>
            </a:endParaRPr>
          </a:p>
          <a:p>
            <a:pPr lvl="7">
              <a:spcAft>
                <a:spcPts val="75"/>
              </a:spcAft>
            </a:pPr>
            <a:endParaRPr lang="en-US" sz="1200" dirty="0">
              <a:latin typeface="Montserrat" panose="00000500000000000000" pitchFamily="2" charset="0"/>
            </a:endParaRPr>
          </a:p>
        </p:txBody>
      </p:sp>
      <p:pic>
        <p:nvPicPr>
          <p:cNvPr id="4" name="Picture 3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55AF0B41-90D7-FEF8-1B80-549E7F712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668" y="1855386"/>
            <a:ext cx="3896861" cy="206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35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11D3AE4-37E3-83B1-6014-9DF9E8A9DA17}"/>
              </a:ext>
            </a:extLst>
          </p:cNvPr>
          <p:cNvSpPr/>
          <p:nvPr/>
        </p:nvSpPr>
        <p:spPr>
          <a:xfrm>
            <a:off x="0" y="0"/>
            <a:ext cx="9144000" cy="201701"/>
          </a:xfrm>
          <a:prstGeom prst="rect">
            <a:avLst/>
          </a:prstGeom>
          <a:solidFill>
            <a:srgbClr val="FEB827"/>
          </a:solidFill>
          <a:ln>
            <a:noFill/>
          </a:ln>
          <a:effectLst>
            <a:outerShdw blurRad="172078" dist="38100" dir="5400000" sx="100684" sy="100684" algn="t" rotWithShape="0">
              <a:prstClr val="black">
                <a:alpha val="16347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B1154C-96F0-35B6-0E27-9403B11EB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214" y="4155404"/>
            <a:ext cx="842631" cy="8398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567B9C-F104-E2E6-ED9F-A2F54EEE4F04}"/>
              </a:ext>
            </a:extLst>
          </p:cNvPr>
          <p:cNvSpPr txBox="1"/>
          <p:nvPr/>
        </p:nvSpPr>
        <p:spPr>
          <a:xfrm>
            <a:off x="606269" y="1162889"/>
            <a:ext cx="2633481" cy="1200329"/>
          </a:xfrm>
          <a:prstGeom prst="rect">
            <a:avLst/>
          </a:prstGeom>
          <a:solidFill>
            <a:schemeClr val="accent5">
              <a:lumMod val="60000"/>
              <a:lumOff val="40000"/>
              <a:alpha val="12000"/>
            </a:schemeClr>
          </a:solidFill>
        </p:spPr>
        <p:txBody>
          <a:bodyPr wrap="square" lIns="91440" tIns="45720" rIns="91440" bIns="45720" anchor="t">
            <a:spAutoFit/>
          </a:bodyPr>
          <a:lstStyle/>
          <a:p>
            <a:pPr lvl="7"/>
            <a:r>
              <a:rPr lang="en-US" sz="1200" b="1" dirty="0">
                <a:solidFill>
                  <a:srgbClr val="111111"/>
                </a:solidFill>
                <a:latin typeface="Montserrat"/>
              </a:rPr>
              <a:t>A frequent occurrence:</a:t>
            </a:r>
          </a:p>
          <a:p>
            <a:pPr lvl="7"/>
            <a:endParaRPr lang="en-US" sz="1200" b="1" dirty="0">
              <a:solidFill>
                <a:srgbClr val="111111"/>
              </a:solidFill>
              <a:latin typeface="Montserrat"/>
            </a:endParaRPr>
          </a:p>
          <a:p>
            <a:pPr lvl="7"/>
            <a:r>
              <a:rPr lang="en-US" sz="1200" dirty="0">
                <a:solidFill>
                  <a:srgbClr val="111111"/>
                </a:solidFill>
                <a:latin typeface="Montserrat"/>
              </a:rPr>
              <a:t>Now you’re expected to make this every month as part of your job.</a:t>
            </a:r>
            <a:endParaRPr lang="en-US" sz="1200" dirty="0">
              <a:latin typeface="Montserrat" panose="00000500000000000000" pitchFamily="2" charset="0"/>
            </a:endParaRPr>
          </a:p>
          <a:p>
            <a:pPr lvl="7">
              <a:spcAft>
                <a:spcPts val="75"/>
              </a:spcAft>
            </a:pPr>
            <a:endParaRPr lang="en-US" sz="12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938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11D3AE4-37E3-83B1-6014-9DF9E8A9DA17}"/>
              </a:ext>
            </a:extLst>
          </p:cNvPr>
          <p:cNvSpPr/>
          <p:nvPr/>
        </p:nvSpPr>
        <p:spPr>
          <a:xfrm>
            <a:off x="0" y="0"/>
            <a:ext cx="9144000" cy="201701"/>
          </a:xfrm>
          <a:prstGeom prst="rect">
            <a:avLst/>
          </a:prstGeom>
          <a:solidFill>
            <a:srgbClr val="FEB827"/>
          </a:solidFill>
          <a:ln>
            <a:noFill/>
          </a:ln>
          <a:effectLst>
            <a:outerShdw blurRad="172078" dist="38100" dir="5400000" sx="100684" sy="100684" algn="t" rotWithShape="0">
              <a:prstClr val="black">
                <a:alpha val="16347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B1154C-96F0-35B6-0E27-9403B11EB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214" y="4155404"/>
            <a:ext cx="842631" cy="8398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567B9C-F104-E2E6-ED9F-A2F54EEE4F04}"/>
              </a:ext>
            </a:extLst>
          </p:cNvPr>
          <p:cNvSpPr txBox="1"/>
          <p:nvPr/>
        </p:nvSpPr>
        <p:spPr>
          <a:xfrm>
            <a:off x="606269" y="1162889"/>
            <a:ext cx="2633481" cy="1200329"/>
          </a:xfrm>
          <a:prstGeom prst="rect">
            <a:avLst/>
          </a:prstGeom>
          <a:solidFill>
            <a:schemeClr val="accent5">
              <a:lumMod val="60000"/>
              <a:lumOff val="40000"/>
              <a:alpha val="12000"/>
            </a:schemeClr>
          </a:solidFill>
        </p:spPr>
        <p:txBody>
          <a:bodyPr wrap="square" lIns="91440" tIns="45720" rIns="91440" bIns="45720" anchor="t">
            <a:spAutoFit/>
          </a:bodyPr>
          <a:lstStyle/>
          <a:p>
            <a:pPr lvl="7"/>
            <a:r>
              <a:rPr lang="en-US" sz="1200" b="1" dirty="0">
                <a:solidFill>
                  <a:srgbClr val="111111"/>
                </a:solidFill>
                <a:latin typeface="Montserrat"/>
              </a:rPr>
              <a:t>A frequent occurrence:</a:t>
            </a:r>
          </a:p>
          <a:p>
            <a:pPr lvl="7"/>
            <a:endParaRPr lang="en-US" sz="1200" b="1" dirty="0">
              <a:solidFill>
                <a:srgbClr val="111111"/>
              </a:solidFill>
              <a:latin typeface="Montserrat"/>
            </a:endParaRPr>
          </a:p>
          <a:p>
            <a:pPr lvl="7"/>
            <a:r>
              <a:rPr lang="en-US" sz="1200" dirty="0">
                <a:solidFill>
                  <a:srgbClr val="111111"/>
                </a:solidFill>
                <a:latin typeface="Montserrat"/>
              </a:rPr>
              <a:t>Now you’re expected to make this every month as part of your job.</a:t>
            </a:r>
            <a:endParaRPr lang="en-US" sz="1200" dirty="0">
              <a:latin typeface="Montserrat" panose="00000500000000000000" pitchFamily="2" charset="0"/>
            </a:endParaRPr>
          </a:p>
          <a:p>
            <a:pPr lvl="7">
              <a:spcAft>
                <a:spcPts val="75"/>
              </a:spcAft>
            </a:pPr>
            <a:endParaRPr lang="en-US" sz="1200" dirty="0">
              <a:latin typeface="Montserrat" panose="00000500000000000000" pitchFamily="2" charset="0"/>
            </a:endParaRPr>
          </a:p>
        </p:txBody>
      </p:sp>
      <p:pic>
        <p:nvPicPr>
          <p:cNvPr id="4" name="Picture 3" descr="A computer screen with text&#10;&#10;Description automatically generated">
            <a:extLst>
              <a:ext uri="{FF2B5EF4-FFF2-40B4-BE49-F238E27FC236}">
                <a16:creationId xmlns:a16="http://schemas.microsoft.com/office/drawing/2014/main" id="{F176743D-45AD-872D-5C19-41B77F781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551" y="2363218"/>
            <a:ext cx="6088898" cy="228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16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11D3AE4-37E3-83B1-6014-9DF9E8A9DA17}"/>
              </a:ext>
            </a:extLst>
          </p:cNvPr>
          <p:cNvSpPr/>
          <p:nvPr/>
        </p:nvSpPr>
        <p:spPr>
          <a:xfrm>
            <a:off x="0" y="0"/>
            <a:ext cx="9144000" cy="201701"/>
          </a:xfrm>
          <a:prstGeom prst="rect">
            <a:avLst/>
          </a:prstGeom>
          <a:solidFill>
            <a:srgbClr val="FEB827"/>
          </a:solidFill>
          <a:ln>
            <a:noFill/>
          </a:ln>
          <a:effectLst>
            <a:outerShdw blurRad="172078" dist="38100" dir="5400000" sx="100684" sy="100684" algn="t" rotWithShape="0">
              <a:prstClr val="black">
                <a:alpha val="16347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B1154C-96F0-35B6-0E27-9403B11EB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214" y="4155404"/>
            <a:ext cx="842631" cy="839840"/>
          </a:xfrm>
          <a:prstGeom prst="rect">
            <a:avLst/>
          </a:prstGeom>
        </p:spPr>
      </p:pic>
      <p:pic>
        <p:nvPicPr>
          <p:cNvPr id="6" name="Picture 5" descr="A graph of a graph showing the price of a company&#10;&#10;Description automatically generated with medium confidence">
            <a:extLst>
              <a:ext uri="{FF2B5EF4-FFF2-40B4-BE49-F238E27FC236}">
                <a16:creationId xmlns:a16="http://schemas.microsoft.com/office/drawing/2014/main" id="{AE77F2F5-CE49-347E-0E4B-24CBA8DCE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344" y="359340"/>
            <a:ext cx="6786706" cy="421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29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11D3AE4-37E3-83B1-6014-9DF9E8A9DA17}"/>
              </a:ext>
            </a:extLst>
          </p:cNvPr>
          <p:cNvSpPr/>
          <p:nvPr/>
        </p:nvSpPr>
        <p:spPr>
          <a:xfrm>
            <a:off x="0" y="0"/>
            <a:ext cx="9144000" cy="201701"/>
          </a:xfrm>
          <a:prstGeom prst="rect">
            <a:avLst/>
          </a:prstGeom>
          <a:solidFill>
            <a:srgbClr val="FEB827"/>
          </a:solidFill>
          <a:ln>
            <a:noFill/>
          </a:ln>
          <a:effectLst>
            <a:outerShdw blurRad="172078" dist="38100" dir="5400000" sx="100684" sy="100684" algn="t" rotWithShape="0">
              <a:prstClr val="black">
                <a:alpha val="16347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50A7FB-BE84-0E40-BD1B-8DE9BCF89B91}"/>
              </a:ext>
            </a:extLst>
          </p:cNvPr>
          <p:cNvSpPr txBox="1"/>
          <p:nvPr/>
        </p:nvSpPr>
        <p:spPr>
          <a:xfrm>
            <a:off x="1044745" y="1367571"/>
            <a:ext cx="1984782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7"/>
            <a:r>
              <a:rPr lang="en-US" sz="2000" b="1" dirty="0">
                <a:solidFill>
                  <a:srgbClr val="111111"/>
                </a:solidFill>
                <a:latin typeface="Montserrat ExtraBold"/>
              </a:rPr>
              <a:t>What is R?</a:t>
            </a:r>
            <a:endParaRPr lang="en-US" sz="2000" b="1" dirty="0">
              <a:latin typeface="Montserrat ExtraBold"/>
            </a:endParaRPr>
          </a:p>
          <a:p>
            <a:pPr lvl="7">
              <a:spcAft>
                <a:spcPts val="75"/>
              </a:spcAft>
            </a:pPr>
            <a:endParaRPr lang="en-US" sz="2400" b="1" dirty="0">
              <a:latin typeface="Montserrat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C7C82F-5068-C5D6-FBEA-0368940B6ADF}"/>
              </a:ext>
            </a:extLst>
          </p:cNvPr>
          <p:cNvSpPr txBox="1"/>
          <p:nvPr/>
        </p:nvSpPr>
        <p:spPr>
          <a:xfrm>
            <a:off x="4852529" y="1441066"/>
            <a:ext cx="3534727" cy="7848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7">
              <a:spcAft>
                <a:spcPts val="600"/>
              </a:spcAft>
            </a:pPr>
            <a:r>
              <a:rPr lang="en-US" sz="1500" dirty="0">
                <a:latin typeface="Montserrat"/>
              </a:rPr>
              <a:t>R programming language is a free, tool used for statistics and analytics</a:t>
            </a:r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B1154C-96F0-35B6-0E27-9403B11EB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214" y="4155404"/>
            <a:ext cx="842631" cy="839840"/>
          </a:xfrm>
          <a:prstGeom prst="rect">
            <a:avLst/>
          </a:prstGeom>
        </p:spPr>
      </p:pic>
      <p:pic>
        <p:nvPicPr>
          <p:cNvPr id="4" name="Picture 3" descr="A blue and grey logo&#10;&#10;Description automatically generated">
            <a:extLst>
              <a:ext uri="{FF2B5EF4-FFF2-40B4-BE49-F238E27FC236}">
                <a16:creationId xmlns:a16="http://schemas.microsoft.com/office/drawing/2014/main" id="{1614B155-CEA6-B2AE-F163-089A75251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709" y="2008153"/>
            <a:ext cx="1984782" cy="154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477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11D3AE4-37E3-83B1-6014-9DF9E8A9DA17}"/>
              </a:ext>
            </a:extLst>
          </p:cNvPr>
          <p:cNvSpPr/>
          <p:nvPr/>
        </p:nvSpPr>
        <p:spPr>
          <a:xfrm>
            <a:off x="0" y="0"/>
            <a:ext cx="9144000" cy="201701"/>
          </a:xfrm>
          <a:prstGeom prst="rect">
            <a:avLst/>
          </a:prstGeom>
          <a:solidFill>
            <a:srgbClr val="FEB827"/>
          </a:solidFill>
          <a:ln>
            <a:noFill/>
          </a:ln>
          <a:effectLst>
            <a:outerShdw blurRad="172078" dist="38100" dir="5400000" sx="100684" sy="100684" algn="t" rotWithShape="0">
              <a:prstClr val="black">
                <a:alpha val="16347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B1154C-96F0-35B6-0E27-9403B11EB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214" y="4155404"/>
            <a:ext cx="842631" cy="839840"/>
          </a:xfrm>
          <a:prstGeom prst="rect">
            <a:avLst/>
          </a:prstGeom>
        </p:spPr>
      </p:pic>
      <p:pic>
        <p:nvPicPr>
          <p:cNvPr id="10" name="Picture 9" descr="A black and white photo of a person's face&#10;&#10;Description automatically generated">
            <a:extLst>
              <a:ext uri="{FF2B5EF4-FFF2-40B4-BE49-F238E27FC236}">
                <a16:creationId xmlns:a16="http://schemas.microsoft.com/office/drawing/2014/main" id="{8F908C30-99B2-E518-FA5E-446F920F4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5543"/>
            <a:ext cx="9144000" cy="379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77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11D3AE4-37E3-83B1-6014-9DF9E8A9DA17}"/>
              </a:ext>
            </a:extLst>
          </p:cNvPr>
          <p:cNvSpPr/>
          <p:nvPr/>
        </p:nvSpPr>
        <p:spPr>
          <a:xfrm>
            <a:off x="0" y="0"/>
            <a:ext cx="9144000" cy="201701"/>
          </a:xfrm>
          <a:prstGeom prst="rect">
            <a:avLst/>
          </a:prstGeom>
          <a:solidFill>
            <a:srgbClr val="FEB827"/>
          </a:solidFill>
          <a:ln>
            <a:noFill/>
          </a:ln>
          <a:effectLst>
            <a:outerShdw blurRad="172078" dist="38100" dir="5400000" sx="100684" sy="100684" algn="t" rotWithShape="0">
              <a:prstClr val="black">
                <a:alpha val="16347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B1154C-96F0-35B6-0E27-9403B11EB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214" y="4155404"/>
            <a:ext cx="842631" cy="839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4B5CEC-0C53-7322-AC76-85905A1DD969}"/>
              </a:ext>
            </a:extLst>
          </p:cNvPr>
          <p:cNvSpPr txBox="1"/>
          <p:nvPr/>
        </p:nvSpPr>
        <p:spPr>
          <a:xfrm>
            <a:off x="806620" y="724182"/>
            <a:ext cx="1984782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7"/>
            <a:r>
              <a:rPr lang="en-US" sz="2000" b="1" dirty="0">
                <a:solidFill>
                  <a:srgbClr val="111111"/>
                </a:solidFill>
                <a:latin typeface="Montserrat ExtraBold"/>
              </a:rPr>
              <a:t>Links</a:t>
            </a:r>
            <a:endParaRPr lang="en-US" sz="2000" b="1" dirty="0">
              <a:latin typeface="Montserrat ExtraBold"/>
            </a:endParaRPr>
          </a:p>
          <a:p>
            <a:pPr lvl="7">
              <a:spcAft>
                <a:spcPts val="75"/>
              </a:spcAft>
            </a:pPr>
            <a:endParaRPr lang="en-US" sz="2400" b="1" dirty="0">
              <a:latin typeface="Montserrat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CC733-6A44-63E2-11E4-F4FE5919A766}"/>
              </a:ext>
            </a:extLst>
          </p:cNvPr>
          <p:cNvSpPr txBox="1"/>
          <p:nvPr/>
        </p:nvSpPr>
        <p:spPr>
          <a:xfrm>
            <a:off x="1712786" y="1971585"/>
            <a:ext cx="5249989" cy="1238801"/>
          </a:xfrm>
          <a:prstGeom prst="rect">
            <a:avLst/>
          </a:prstGeom>
          <a:solidFill>
            <a:schemeClr val="bg1">
              <a:alpha val="12000"/>
            </a:schemeClr>
          </a:solidFill>
        </p:spPr>
        <p:txBody>
          <a:bodyPr wrap="square" lIns="91440" tIns="45720" rIns="91440" bIns="45720" anchor="t">
            <a:spAutoFit/>
          </a:bodyPr>
          <a:lstStyle/>
          <a:p>
            <a:pPr lvl="7"/>
            <a:r>
              <a:rPr lang="en-US" sz="1200" b="1" dirty="0">
                <a:solidFill>
                  <a:srgbClr val="111111"/>
                </a:solidFill>
                <a:latin typeface="Montserrat"/>
                <a:hlinkClick r:id="rId4"/>
              </a:rPr>
              <a:t>OPI’s R User Guide- </a:t>
            </a:r>
            <a:r>
              <a:rPr lang="en-US" sz="1200" dirty="0">
                <a:solidFill>
                  <a:srgbClr val="111111"/>
                </a:solidFill>
                <a:latin typeface="Montserrat"/>
              </a:rPr>
              <a:t>Document on learning and using R in OPI</a:t>
            </a:r>
            <a:endParaRPr lang="en-US" sz="1200" dirty="0">
              <a:latin typeface="Montserrat" panose="00000500000000000000" pitchFamily="2" charset="0"/>
            </a:endParaRPr>
          </a:p>
          <a:p>
            <a:pPr lvl="7">
              <a:spcAft>
                <a:spcPts val="75"/>
              </a:spcAft>
            </a:pPr>
            <a:r>
              <a:rPr lang="en-US" sz="1200" b="1" dirty="0">
                <a:solidFill>
                  <a:srgbClr val="111111"/>
                </a:solidFill>
                <a:latin typeface="Montserrat"/>
                <a:hlinkClick r:id="rId5"/>
              </a:rPr>
              <a:t>R basics </a:t>
            </a:r>
            <a:r>
              <a:rPr lang="en-US" sz="1200" b="1" dirty="0">
                <a:solidFill>
                  <a:srgbClr val="111111"/>
                </a:solidFill>
                <a:latin typeface="Montserrat"/>
              </a:rPr>
              <a:t>– </a:t>
            </a:r>
            <a:r>
              <a:rPr lang="en-US" sz="1200" dirty="0">
                <a:solidFill>
                  <a:srgbClr val="111111"/>
                </a:solidFill>
                <a:latin typeface="Montserrat"/>
              </a:rPr>
              <a:t>Popular Intro tutorial</a:t>
            </a:r>
            <a:endParaRPr lang="en-US" sz="1200" dirty="0">
              <a:latin typeface="Montserrat" panose="00000500000000000000" pitchFamily="2" charset="0"/>
            </a:endParaRPr>
          </a:p>
          <a:p>
            <a:pPr lvl="7">
              <a:spcAft>
                <a:spcPts val="75"/>
              </a:spcAft>
            </a:pPr>
            <a:r>
              <a:rPr lang="en-US" sz="1200" b="1" dirty="0">
                <a:solidFill>
                  <a:srgbClr val="111111"/>
                </a:solidFill>
                <a:latin typeface="Montserrat"/>
                <a:hlinkClick r:id="rId6"/>
              </a:rPr>
              <a:t>R 4 Data Science </a:t>
            </a:r>
            <a:r>
              <a:rPr lang="en-US" sz="1200" b="1" dirty="0">
                <a:solidFill>
                  <a:srgbClr val="111111"/>
                </a:solidFill>
                <a:latin typeface="Montserrat"/>
              </a:rPr>
              <a:t>– </a:t>
            </a:r>
            <a:r>
              <a:rPr lang="en-US" sz="1200" dirty="0">
                <a:solidFill>
                  <a:srgbClr val="111111"/>
                </a:solidFill>
                <a:latin typeface="Montserrat"/>
              </a:rPr>
              <a:t>Comprehensive book for learning</a:t>
            </a:r>
          </a:p>
          <a:p>
            <a:pPr lvl="7">
              <a:spcAft>
                <a:spcPts val="75"/>
              </a:spcAft>
            </a:pPr>
            <a:r>
              <a:rPr lang="en-US" sz="1200" b="1" dirty="0">
                <a:solidFill>
                  <a:srgbClr val="111111"/>
                </a:solidFill>
                <a:latin typeface="Montserrat"/>
                <a:hlinkClick r:id="rId7"/>
              </a:rPr>
              <a:t>Courses through Pratt Library </a:t>
            </a:r>
            <a:r>
              <a:rPr lang="en-US" sz="1200" dirty="0">
                <a:solidFill>
                  <a:srgbClr val="111111"/>
                </a:solidFill>
                <a:latin typeface="Montserrat"/>
              </a:rPr>
              <a:t>– Pratt library has free Udemy courses on learning R</a:t>
            </a:r>
            <a:endParaRPr lang="en-US" sz="1200" dirty="0">
              <a:latin typeface="Montserrat" panose="00000500000000000000" pitchFamily="2" charset="0"/>
            </a:endParaRPr>
          </a:p>
          <a:p>
            <a:pPr lvl="7">
              <a:spcAft>
                <a:spcPts val="75"/>
              </a:spcAft>
            </a:pPr>
            <a:endParaRPr lang="en-US" sz="12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158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11D3AE4-37E3-83B1-6014-9DF9E8A9DA17}"/>
              </a:ext>
            </a:extLst>
          </p:cNvPr>
          <p:cNvSpPr/>
          <p:nvPr/>
        </p:nvSpPr>
        <p:spPr>
          <a:xfrm>
            <a:off x="0" y="0"/>
            <a:ext cx="9144000" cy="201701"/>
          </a:xfrm>
          <a:prstGeom prst="rect">
            <a:avLst/>
          </a:prstGeom>
          <a:solidFill>
            <a:srgbClr val="FEB827"/>
          </a:solidFill>
          <a:ln>
            <a:noFill/>
          </a:ln>
          <a:effectLst>
            <a:outerShdw blurRad="172078" dist="38100" dir="5400000" sx="100684" sy="100684" algn="t" rotWithShape="0">
              <a:prstClr val="black">
                <a:alpha val="16347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50A7FB-BE84-0E40-BD1B-8DE9BCF89B91}"/>
              </a:ext>
            </a:extLst>
          </p:cNvPr>
          <p:cNvSpPr txBox="1"/>
          <p:nvPr/>
        </p:nvSpPr>
        <p:spPr>
          <a:xfrm>
            <a:off x="1044745" y="1367571"/>
            <a:ext cx="1984782" cy="13849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7"/>
            <a:r>
              <a:rPr lang="en-US" sz="2000" b="1" dirty="0">
                <a:solidFill>
                  <a:srgbClr val="111111"/>
                </a:solidFill>
                <a:latin typeface="Montserrat ExtraBold"/>
              </a:rPr>
              <a:t>Why use R</a:t>
            </a:r>
          </a:p>
          <a:p>
            <a:pPr lvl="7"/>
            <a:r>
              <a:rPr lang="en-US" sz="2000" b="1" dirty="0">
                <a:solidFill>
                  <a:srgbClr val="111111"/>
                </a:solidFill>
                <a:latin typeface="Montserrat ExtraBold"/>
              </a:rPr>
              <a:t>For number crunching?</a:t>
            </a:r>
            <a:endParaRPr lang="en-US" sz="2000" b="1" dirty="0">
              <a:latin typeface="Montserrat ExtraBold"/>
            </a:endParaRPr>
          </a:p>
          <a:p>
            <a:pPr lvl="7">
              <a:spcAft>
                <a:spcPts val="75"/>
              </a:spcAft>
            </a:pPr>
            <a:endParaRPr lang="en-US" sz="2400" b="1" dirty="0">
              <a:latin typeface="Montserrat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C7C82F-5068-C5D6-FBEA-0368940B6ADF}"/>
              </a:ext>
            </a:extLst>
          </p:cNvPr>
          <p:cNvSpPr txBox="1"/>
          <p:nvPr/>
        </p:nvSpPr>
        <p:spPr>
          <a:xfrm>
            <a:off x="3498799" y="985962"/>
            <a:ext cx="5231351" cy="30162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lvl="7" indent="-285750">
              <a:spcAft>
                <a:spcPts val="600"/>
              </a:spcAft>
              <a:buFontTx/>
              <a:buChar char="-"/>
            </a:pPr>
            <a:r>
              <a:rPr lang="en-US" sz="1500" dirty="0">
                <a:latin typeface="Montserrat"/>
              </a:rPr>
              <a:t>It can easily handle large datasets that cause Excel to freeze.</a:t>
            </a:r>
          </a:p>
          <a:p>
            <a:pPr marL="285750" lvl="7" indent="-285750">
              <a:spcAft>
                <a:spcPts val="600"/>
              </a:spcAft>
              <a:buFontTx/>
              <a:buChar char="-"/>
            </a:pPr>
            <a:r>
              <a:rPr lang="en-US" sz="1500" dirty="0">
                <a:latin typeface="Montserrat"/>
              </a:rPr>
              <a:t>Code can be reused, recycled, and shared to get work done faster.</a:t>
            </a:r>
          </a:p>
          <a:p>
            <a:pPr marL="285750" lvl="7" indent="-285750">
              <a:spcAft>
                <a:spcPts val="600"/>
              </a:spcAft>
              <a:buFontTx/>
              <a:buChar char="-"/>
            </a:pPr>
            <a:r>
              <a:rPr lang="en-US" sz="1500" dirty="0">
                <a:latin typeface="Montserrat"/>
              </a:rPr>
              <a:t>Reproducibility means that there’s built-in consistency with whatever you make.</a:t>
            </a:r>
          </a:p>
          <a:p>
            <a:pPr marL="285750" lvl="7" indent="-285750">
              <a:spcAft>
                <a:spcPts val="600"/>
              </a:spcAft>
              <a:buFontTx/>
              <a:buChar char="-"/>
            </a:pPr>
            <a:r>
              <a:rPr lang="en-US" sz="1500" dirty="0">
                <a:latin typeface="Montserrat"/>
              </a:rPr>
              <a:t>Charts, maps, tables, and other visualizations can look extremely good.</a:t>
            </a:r>
          </a:p>
          <a:p>
            <a:pPr marL="285750" lvl="7" indent="-285750">
              <a:spcAft>
                <a:spcPts val="600"/>
              </a:spcAft>
              <a:buFontTx/>
              <a:buChar char="-"/>
            </a:pPr>
            <a:r>
              <a:rPr lang="en-US" sz="1500" dirty="0">
                <a:latin typeface="Montserrat"/>
              </a:rPr>
              <a:t>It’s open-source and free.</a:t>
            </a:r>
          </a:p>
          <a:p>
            <a:pPr marL="285750" lvl="7" indent="-285750">
              <a:spcAft>
                <a:spcPts val="600"/>
              </a:spcAft>
              <a:buFontTx/>
              <a:buChar char="-"/>
            </a:pPr>
            <a:r>
              <a:rPr lang="en-US" sz="1500" dirty="0">
                <a:latin typeface="Montserrat"/>
              </a:rPr>
              <a:t>It has a large support community (including OPI, BBMR, DGS, MORP, MONSE, Fire, BCHD)</a:t>
            </a:r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B1154C-96F0-35B6-0E27-9403B11EB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214" y="4155404"/>
            <a:ext cx="842631" cy="83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72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11D3AE4-37E3-83B1-6014-9DF9E8A9DA17}"/>
              </a:ext>
            </a:extLst>
          </p:cNvPr>
          <p:cNvSpPr/>
          <p:nvPr/>
        </p:nvSpPr>
        <p:spPr>
          <a:xfrm>
            <a:off x="0" y="0"/>
            <a:ext cx="9144000" cy="201701"/>
          </a:xfrm>
          <a:prstGeom prst="rect">
            <a:avLst/>
          </a:prstGeom>
          <a:solidFill>
            <a:srgbClr val="FEB827"/>
          </a:solidFill>
          <a:ln>
            <a:noFill/>
          </a:ln>
          <a:effectLst>
            <a:outerShdw blurRad="172078" dist="38100" dir="5400000" sx="100684" sy="100684" algn="t" rotWithShape="0">
              <a:prstClr val="black">
                <a:alpha val="16347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B1154C-96F0-35B6-0E27-9403B11EB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214" y="4155404"/>
            <a:ext cx="842631" cy="839840"/>
          </a:xfrm>
          <a:prstGeom prst="rect">
            <a:avLst/>
          </a:prstGeom>
        </p:spPr>
      </p:pic>
      <p:pic>
        <p:nvPicPr>
          <p:cNvPr id="9" name="Picture 8" descr="A screenshot of a report&#10;&#10;Description automatically generated">
            <a:extLst>
              <a:ext uri="{FF2B5EF4-FFF2-40B4-BE49-F238E27FC236}">
                <a16:creationId xmlns:a16="http://schemas.microsoft.com/office/drawing/2014/main" id="{F8FB6774-6DF6-EA3E-11F2-3BA398621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4169" y="569576"/>
            <a:ext cx="3436864" cy="43642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322AE4-6159-1955-50E5-B2ED178D7C6C}"/>
              </a:ext>
            </a:extLst>
          </p:cNvPr>
          <p:cNvSpPr txBox="1"/>
          <p:nvPr/>
        </p:nvSpPr>
        <p:spPr>
          <a:xfrm>
            <a:off x="1044745" y="1367571"/>
            <a:ext cx="1984782" cy="200054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7"/>
            <a:r>
              <a:rPr lang="en-US" sz="2000" b="1" dirty="0">
                <a:solidFill>
                  <a:srgbClr val="111111"/>
                </a:solidFill>
                <a:latin typeface="Montserrat ExtraBold"/>
              </a:rPr>
              <a:t>Example: </a:t>
            </a:r>
          </a:p>
          <a:p>
            <a:pPr lvl="7"/>
            <a:r>
              <a:rPr lang="en-US" sz="2000" b="1" dirty="0">
                <a:solidFill>
                  <a:srgbClr val="111111"/>
                </a:solidFill>
                <a:latin typeface="Montserrat ExtraBold"/>
              </a:rPr>
              <a:t>Tables and figures in the 2023 Budget Book</a:t>
            </a:r>
            <a:endParaRPr lang="en-US" sz="2000" b="1" dirty="0">
              <a:latin typeface="Montserrat ExtraBold"/>
            </a:endParaRPr>
          </a:p>
          <a:p>
            <a:pPr lvl="7">
              <a:spcAft>
                <a:spcPts val="75"/>
              </a:spcAft>
            </a:pPr>
            <a:endParaRPr lang="en-US" sz="2400" b="1" dirty="0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525234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11D3AE4-37E3-83B1-6014-9DF9E8A9DA17}"/>
              </a:ext>
            </a:extLst>
          </p:cNvPr>
          <p:cNvSpPr/>
          <p:nvPr/>
        </p:nvSpPr>
        <p:spPr>
          <a:xfrm>
            <a:off x="0" y="0"/>
            <a:ext cx="9144000" cy="201701"/>
          </a:xfrm>
          <a:prstGeom prst="rect">
            <a:avLst/>
          </a:prstGeom>
          <a:solidFill>
            <a:srgbClr val="FEB827"/>
          </a:solidFill>
          <a:ln>
            <a:noFill/>
          </a:ln>
          <a:effectLst>
            <a:outerShdw blurRad="172078" dist="38100" dir="5400000" sx="100684" sy="100684" algn="t" rotWithShape="0">
              <a:prstClr val="black">
                <a:alpha val="16347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B1154C-96F0-35B6-0E27-9403B11EB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214" y="4155404"/>
            <a:ext cx="842631" cy="839840"/>
          </a:xfrm>
          <a:prstGeom prst="rect">
            <a:avLst/>
          </a:prstGeom>
        </p:spPr>
      </p:pic>
      <p:pic>
        <p:nvPicPr>
          <p:cNvPr id="3" name="Picture 2" descr="A screenshot of a document&#10;&#10;Description automatically generated">
            <a:extLst>
              <a:ext uri="{FF2B5EF4-FFF2-40B4-BE49-F238E27FC236}">
                <a16:creationId xmlns:a16="http://schemas.microsoft.com/office/drawing/2014/main" id="{D9FDF2A2-007B-2E12-4B71-FF6D0E261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951" y="612487"/>
            <a:ext cx="3369899" cy="42606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86BA92-7276-5121-9D5B-19525920DDAF}"/>
              </a:ext>
            </a:extLst>
          </p:cNvPr>
          <p:cNvSpPr txBox="1"/>
          <p:nvPr/>
        </p:nvSpPr>
        <p:spPr>
          <a:xfrm>
            <a:off x="1044745" y="1367571"/>
            <a:ext cx="1984782" cy="13849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7"/>
            <a:r>
              <a:rPr lang="en-US" sz="2000" b="1" dirty="0">
                <a:solidFill>
                  <a:srgbClr val="111111"/>
                </a:solidFill>
                <a:latin typeface="Montserrat ExtraBold"/>
              </a:rPr>
              <a:t>ARPA council reports</a:t>
            </a:r>
            <a:endParaRPr lang="en-US" sz="2000" b="1" dirty="0">
              <a:latin typeface="Montserrat ExtraBold"/>
            </a:endParaRPr>
          </a:p>
          <a:p>
            <a:pPr lvl="7">
              <a:spcAft>
                <a:spcPts val="75"/>
              </a:spcAft>
            </a:pPr>
            <a:endParaRPr lang="en-US" sz="2400" b="1" dirty="0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895007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11D3AE4-37E3-83B1-6014-9DF9E8A9DA17}"/>
              </a:ext>
            </a:extLst>
          </p:cNvPr>
          <p:cNvSpPr/>
          <p:nvPr/>
        </p:nvSpPr>
        <p:spPr>
          <a:xfrm>
            <a:off x="0" y="0"/>
            <a:ext cx="9144000" cy="201701"/>
          </a:xfrm>
          <a:prstGeom prst="rect">
            <a:avLst/>
          </a:prstGeom>
          <a:solidFill>
            <a:srgbClr val="FEB827"/>
          </a:solidFill>
          <a:ln>
            <a:noFill/>
          </a:ln>
          <a:effectLst>
            <a:outerShdw blurRad="172078" dist="38100" dir="5400000" sx="100684" sy="100684" algn="t" rotWithShape="0">
              <a:prstClr val="black">
                <a:alpha val="16347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B1154C-96F0-35B6-0E27-9403B11EB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214" y="4155404"/>
            <a:ext cx="842631" cy="839840"/>
          </a:xfrm>
          <a:prstGeom prst="rect">
            <a:avLst/>
          </a:prstGeom>
        </p:spPr>
      </p:pic>
      <p:pic>
        <p:nvPicPr>
          <p:cNvPr id="3" name="Picture 2" descr="A graph of different budgeting options&#10;&#10;Description automatically generated with medium confidence">
            <a:extLst>
              <a:ext uri="{FF2B5EF4-FFF2-40B4-BE49-F238E27FC236}">
                <a16:creationId xmlns:a16="http://schemas.microsoft.com/office/drawing/2014/main" id="{D4CD6FA5-E516-3E00-955F-753D09732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9220" y="617517"/>
            <a:ext cx="5565428" cy="39578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6B8C8F-C39F-83A2-0121-73DC8E91F0F2}"/>
              </a:ext>
            </a:extLst>
          </p:cNvPr>
          <p:cNvSpPr txBox="1"/>
          <p:nvPr/>
        </p:nvSpPr>
        <p:spPr>
          <a:xfrm>
            <a:off x="783488" y="1332167"/>
            <a:ext cx="1984782" cy="169277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7"/>
            <a:r>
              <a:rPr lang="en-US" sz="2000" b="1" dirty="0">
                <a:solidFill>
                  <a:srgbClr val="111111"/>
                </a:solidFill>
                <a:latin typeface="Montserrat ExtraBold"/>
              </a:rPr>
              <a:t>Charts displaying financial information</a:t>
            </a:r>
            <a:endParaRPr lang="en-US" sz="2000" b="1" dirty="0">
              <a:latin typeface="Montserrat ExtraBold"/>
            </a:endParaRPr>
          </a:p>
          <a:p>
            <a:pPr lvl="7">
              <a:spcAft>
                <a:spcPts val="75"/>
              </a:spcAft>
            </a:pPr>
            <a:endParaRPr lang="en-US" sz="2400" b="1" dirty="0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897941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11D3AE4-37E3-83B1-6014-9DF9E8A9DA17}"/>
              </a:ext>
            </a:extLst>
          </p:cNvPr>
          <p:cNvSpPr/>
          <p:nvPr/>
        </p:nvSpPr>
        <p:spPr>
          <a:xfrm>
            <a:off x="0" y="0"/>
            <a:ext cx="9144000" cy="201701"/>
          </a:xfrm>
          <a:prstGeom prst="rect">
            <a:avLst/>
          </a:prstGeom>
          <a:solidFill>
            <a:srgbClr val="FEB827"/>
          </a:solidFill>
          <a:ln>
            <a:noFill/>
          </a:ln>
          <a:effectLst>
            <a:outerShdw blurRad="172078" dist="38100" dir="5400000" sx="100684" sy="100684" algn="t" rotWithShape="0">
              <a:prstClr val="black">
                <a:alpha val="16347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B1154C-96F0-35B6-0E27-9403B11EB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214" y="4155404"/>
            <a:ext cx="842631" cy="8398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6B8C8F-C39F-83A2-0121-73DC8E91F0F2}"/>
              </a:ext>
            </a:extLst>
          </p:cNvPr>
          <p:cNvSpPr txBox="1"/>
          <p:nvPr/>
        </p:nvSpPr>
        <p:spPr>
          <a:xfrm>
            <a:off x="783488" y="1332167"/>
            <a:ext cx="1984782" cy="169277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7"/>
            <a:r>
              <a:rPr lang="en-US" sz="2000" b="1" dirty="0">
                <a:solidFill>
                  <a:srgbClr val="111111"/>
                </a:solidFill>
                <a:latin typeface="Montserrat ExtraBold"/>
              </a:rPr>
              <a:t>Charts displaying financial information</a:t>
            </a:r>
            <a:endParaRPr lang="en-US" sz="2000" b="1" dirty="0">
              <a:latin typeface="Montserrat ExtraBold"/>
            </a:endParaRPr>
          </a:p>
          <a:p>
            <a:pPr lvl="7">
              <a:spcAft>
                <a:spcPts val="75"/>
              </a:spcAft>
            </a:pPr>
            <a:endParaRPr lang="en-US" sz="2400" b="1" dirty="0">
              <a:latin typeface="Montserrat ExtraBold"/>
            </a:endParaRPr>
          </a:p>
        </p:txBody>
      </p:sp>
      <p:pic>
        <p:nvPicPr>
          <p:cNvPr id="6" name="Picture 5" descr="A pie chart with text and numbers&#10;&#10;Description automatically generated">
            <a:extLst>
              <a:ext uri="{FF2B5EF4-FFF2-40B4-BE49-F238E27FC236}">
                <a16:creationId xmlns:a16="http://schemas.microsoft.com/office/drawing/2014/main" id="{C0B841F4-6EAB-9E81-1C54-F205B027D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710" y="940696"/>
            <a:ext cx="4633447" cy="280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01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11D3AE4-37E3-83B1-6014-9DF9E8A9DA17}"/>
              </a:ext>
            </a:extLst>
          </p:cNvPr>
          <p:cNvSpPr/>
          <p:nvPr/>
        </p:nvSpPr>
        <p:spPr>
          <a:xfrm>
            <a:off x="0" y="0"/>
            <a:ext cx="9144000" cy="201701"/>
          </a:xfrm>
          <a:prstGeom prst="rect">
            <a:avLst/>
          </a:prstGeom>
          <a:solidFill>
            <a:srgbClr val="FEB827"/>
          </a:solidFill>
          <a:ln>
            <a:noFill/>
          </a:ln>
          <a:effectLst>
            <a:outerShdw blurRad="172078" dist="38100" dir="5400000" sx="100684" sy="100684" algn="t" rotWithShape="0">
              <a:prstClr val="black">
                <a:alpha val="16347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B1154C-96F0-35B6-0E27-9403B11EB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214" y="4155404"/>
            <a:ext cx="842631" cy="839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69AC5A-8039-C710-FD9E-41D20121A2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909" t="15043" r="3981" b="45276"/>
          <a:stretch/>
        </p:blipFill>
        <p:spPr>
          <a:xfrm>
            <a:off x="3104134" y="509588"/>
            <a:ext cx="4716824" cy="35344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131917-B8A4-F899-FF9E-00E03910F7E6}"/>
              </a:ext>
            </a:extLst>
          </p:cNvPr>
          <p:cNvSpPr txBox="1"/>
          <p:nvPr/>
        </p:nvSpPr>
        <p:spPr>
          <a:xfrm>
            <a:off x="1044745" y="1367571"/>
            <a:ext cx="1984782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7"/>
            <a:r>
              <a:rPr lang="en-US" sz="2000" b="1" dirty="0">
                <a:solidFill>
                  <a:srgbClr val="111111"/>
                </a:solidFill>
                <a:latin typeface="Montserrat ExtraBold"/>
              </a:rPr>
              <a:t>Maps</a:t>
            </a:r>
            <a:endParaRPr lang="en-US" sz="2000" b="1" dirty="0">
              <a:latin typeface="Montserrat ExtraBold"/>
            </a:endParaRPr>
          </a:p>
          <a:p>
            <a:pPr lvl="7">
              <a:spcAft>
                <a:spcPts val="75"/>
              </a:spcAft>
            </a:pPr>
            <a:endParaRPr lang="en-US" sz="2400" b="1" dirty="0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954561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11D3AE4-37E3-83B1-6014-9DF9E8A9DA17}"/>
              </a:ext>
            </a:extLst>
          </p:cNvPr>
          <p:cNvSpPr/>
          <p:nvPr/>
        </p:nvSpPr>
        <p:spPr>
          <a:xfrm>
            <a:off x="0" y="0"/>
            <a:ext cx="9144000" cy="201701"/>
          </a:xfrm>
          <a:prstGeom prst="rect">
            <a:avLst/>
          </a:prstGeom>
          <a:solidFill>
            <a:srgbClr val="FEB827"/>
          </a:solidFill>
          <a:ln>
            <a:noFill/>
          </a:ln>
          <a:effectLst>
            <a:outerShdw blurRad="172078" dist="38100" dir="5400000" sx="100684" sy="100684" algn="t" rotWithShape="0">
              <a:prstClr val="black">
                <a:alpha val="16347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B1154C-96F0-35B6-0E27-9403B11EB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214" y="4155404"/>
            <a:ext cx="842631" cy="8398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FE049D-0C8D-0950-D082-AEA9B6D340BC}"/>
              </a:ext>
            </a:extLst>
          </p:cNvPr>
          <p:cNvSpPr txBox="1"/>
          <p:nvPr/>
        </p:nvSpPr>
        <p:spPr>
          <a:xfrm>
            <a:off x="1044745" y="1367571"/>
            <a:ext cx="1984782" cy="10772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7"/>
            <a:r>
              <a:rPr lang="en-US" sz="2000" b="1" dirty="0">
                <a:solidFill>
                  <a:srgbClr val="111111"/>
                </a:solidFill>
                <a:latin typeface="Montserrat ExtraBold"/>
              </a:rPr>
              <a:t>What’s the downside?</a:t>
            </a:r>
            <a:endParaRPr lang="en-US" sz="2000" b="1" dirty="0">
              <a:latin typeface="Montserrat ExtraBold"/>
            </a:endParaRPr>
          </a:p>
          <a:p>
            <a:pPr lvl="7">
              <a:spcAft>
                <a:spcPts val="75"/>
              </a:spcAft>
            </a:pPr>
            <a:endParaRPr lang="en-US" sz="2400" b="1" dirty="0">
              <a:latin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62682323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1b0d8af-55b4-4b70-a76f-7887c857c1c3">
      <Terms xmlns="http://schemas.microsoft.com/office/infopath/2007/PartnerControls"/>
    </lcf76f155ced4ddcb4097134ff3c332f>
    <TaxCatchAll xmlns="ab406abc-5fd7-452c-8dd3-12e012ba6464" xsi:nil="true"/>
    <SharedWithUsers xmlns="ab406abc-5fd7-452c-8dd3-12e012ba6464">
      <UserInfo>
        <DisplayName>Larsen, Laura (DOF)</DisplayName>
        <AccountId>327</AccountId>
        <AccountType/>
      </UserInfo>
      <UserInfo>
        <DisplayName>Howard, Jason (Mayor's Office)</DisplayName>
        <AccountId>383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84E71F7E304F44AAF746C4792910CC" ma:contentTypeVersion="16" ma:contentTypeDescription="Create a new document." ma:contentTypeScope="" ma:versionID="bedd5d28b55c3c2294872ce9477a467d">
  <xsd:schema xmlns:xsd="http://www.w3.org/2001/XMLSchema" xmlns:xs="http://www.w3.org/2001/XMLSchema" xmlns:p="http://schemas.microsoft.com/office/2006/metadata/properties" xmlns:ns2="d1b0d8af-55b4-4b70-a76f-7887c857c1c3" xmlns:ns3="ab406abc-5fd7-452c-8dd3-12e012ba6464" targetNamespace="http://schemas.microsoft.com/office/2006/metadata/properties" ma:root="true" ma:fieldsID="f2bbdff047bf1f869898032a6fc06cc8" ns2:_="" ns3:_="">
    <xsd:import namespace="d1b0d8af-55b4-4b70-a76f-7887c857c1c3"/>
    <xsd:import namespace="ab406abc-5fd7-452c-8dd3-12e012ba64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LengthInSecond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b0d8af-55b4-4b70-a76f-7887c857c1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0bf7b5f8-060a-4a29-ade1-cc5a2d57134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406abc-5fd7-452c-8dd3-12e012ba6464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f1ad43ae-07be-4979-8f24-632fcd3e3226}" ma:internalName="TaxCatchAll" ma:showField="CatchAllData" ma:web="ab406abc-5fd7-452c-8dd3-12e012ba646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D37BD69-4058-446E-A71F-9A65C19026A1}">
  <ds:schemaRefs>
    <ds:schemaRef ds:uri="ab406abc-5fd7-452c-8dd3-12e012ba6464"/>
    <ds:schemaRef ds:uri="d1b0d8af-55b4-4b70-a76f-7887c857c1c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88E7D4C-BAEB-4A0C-B6FC-BD9CC625B7B8}">
  <ds:schemaRefs>
    <ds:schemaRef ds:uri="ab406abc-5fd7-452c-8dd3-12e012ba6464"/>
    <ds:schemaRef ds:uri="d1b0d8af-55b4-4b70-a76f-7887c857c1c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8A538D4-D425-455B-95DD-632E0C70F6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</TotalTime>
  <Words>459</Words>
  <Application>Microsoft Office PowerPoint</Application>
  <PresentationFormat>On-screen Show (16:9)</PresentationFormat>
  <Paragraphs>67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Adobe Garamond Pro</vt:lpstr>
      <vt:lpstr>Montserrat Black</vt:lpstr>
      <vt:lpstr>Montserrat ExtraBold</vt:lpstr>
      <vt:lpstr>Montserrat</vt:lpstr>
      <vt:lpstr>Simple Light</vt:lpstr>
      <vt:lpstr>Using R for Number Crunching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Merrill, John David (Mayor's Office)</dc:creator>
  <cp:lastModifiedBy>Howard, Jason (Mayor's Office)</cp:lastModifiedBy>
  <cp:revision>19</cp:revision>
  <dcterms:modified xsi:type="dcterms:W3CDTF">2024-08-02T18:43:47Z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0x0101004484E71F7E304F44AAF746C4792910CC</vt:lpwstr>
  </property>
</Properties>
</file>